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70" r:id="rId4"/>
    <p:sldId id="262" r:id="rId5"/>
    <p:sldId id="278" r:id="rId6"/>
    <p:sldId id="279" r:id="rId7"/>
    <p:sldId id="280" r:id="rId8"/>
    <p:sldId id="281" r:id="rId9"/>
    <p:sldId id="282" r:id="rId10"/>
    <p:sldId id="283" r:id="rId1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3"/>
      <p:bold r:id="rId14"/>
    </p:embeddedFont>
    <p:embeddedFont>
      <p:font typeface="KoPubWorld돋움체 Bold" panose="00000800000000000000" pitchFamily="2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40A40-E2B2-434F-A83D-FCDCB91063AB}">
  <a:tblStyle styleId="{3CE40A40-E2B2-434F-A83D-FCDCB9106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1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1.016</c:v>
                </c:pt>
                <c:pt idx="1">
                  <c:v>0.52600000000000002</c:v>
                </c:pt>
                <c:pt idx="2">
                  <c:v>0.38300000000000001</c:v>
                </c:pt>
                <c:pt idx="3">
                  <c:v>0.31</c:v>
                </c:pt>
                <c:pt idx="4">
                  <c:v>0.26200000000000001</c:v>
                </c:pt>
                <c:pt idx="5">
                  <c:v>0.23499999999999999</c:v>
                </c:pt>
                <c:pt idx="6">
                  <c:v>0.20300000000000001</c:v>
                </c:pt>
                <c:pt idx="7">
                  <c:v>0.19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C7-4992-9530-E1EE4978C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986511"/>
        <c:axId val="1865704255"/>
      </c:scatterChart>
      <c:valAx>
        <c:axId val="1858986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5704255"/>
        <c:crosses val="autoZero"/>
        <c:crossBetween val="midCat"/>
      </c:valAx>
      <c:valAx>
        <c:axId val="186570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8986511"/>
        <c:crosses val="autoZero"/>
        <c:crossBetween val="midCat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 w="57150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8ee068e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658ee068e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8ee068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58ee068e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658ee068e5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14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26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667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0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96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25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8ee068e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58ee068e5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658ee068e5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55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8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157757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b="1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DS </a:t>
            </a:r>
            <a:r>
              <a:rPr lang="en-US" altLang="ko" b="1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13</a:t>
            </a:r>
            <a:r>
              <a:rPr lang="ko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주차 수업 팀과제</a:t>
            </a:r>
            <a:endParaRPr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971337" y="2852399"/>
            <a:ext cx="1196890" cy="226783"/>
          </a:xfrm>
          <a:prstGeom prst="roundRect">
            <a:avLst>
              <a:gd name="adj" fmla="val 16667"/>
            </a:avLst>
          </a:prstGeom>
          <a:solidFill>
            <a:srgbClr val="FF7D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058531" y="2838832"/>
            <a:ext cx="10269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팀 AOA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24891" y="2538751"/>
            <a:ext cx="42897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군집화</a:t>
            </a:r>
            <a:endParaRPr sz="1200" b="0" i="0" u="none" strike="noStrike" cap="none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6370459" y="4494194"/>
            <a:ext cx="27735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2014109050 박한솔</a:t>
            </a:r>
            <a:endParaRPr sz="12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경영학과 2015126062 신지수</a:t>
            </a:r>
            <a:endParaRPr sz="1400" b="0" i="0" u="none" strike="noStrike" cap="none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0"/>
            <a:ext cx="255351" cy="933855"/>
          </a:xfrm>
          <a:prstGeom prst="rect">
            <a:avLst/>
          </a:prstGeom>
          <a:solidFill>
            <a:srgbClr val="3431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55350" y="495274"/>
            <a:ext cx="5633584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 operator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파라미터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55351" y="129650"/>
            <a:ext cx="124297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37;p34">
            <a:extLst>
              <a:ext uri="{FF2B5EF4-FFF2-40B4-BE49-F238E27FC236}">
                <a16:creationId xmlns:a16="http://schemas.microsoft.com/office/drawing/2014/main" id="{3C90DD08-B377-4FE7-B3E1-26A475983EE7}"/>
              </a:ext>
            </a:extLst>
          </p:cNvPr>
          <p:cNvSpPr txBox="1"/>
          <p:nvPr/>
        </p:nvSpPr>
        <p:spPr>
          <a:xfrm>
            <a:off x="2761238" y="1856308"/>
            <a:ext cx="5954138" cy="125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k: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클러스터 수를 지정한다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Max runs: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수행되는 시작점을 임의로 초기화 하는 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최대 실행 수를 지정한다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divergence: 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 유형을 정의한다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Max optimization steps: k-means</a:t>
            </a:r>
            <a:r>
              <a:rPr lang="ko-KR" altLang="en-US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한 실행에 대해서 수행된 최대 반복 횟수를 지정한다</a:t>
            </a:r>
            <a:r>
              <a:rPr lang="en-US" altLang="ko-KR" sz="12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00974B-2A8E-4865-B21A-63BE7B93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11" y="1203876"/>
            <a:ext cx="2054525" cy="3444350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</p:spTree>
    <p:extLst>
      <p:ext uri="{BB962C8B-B14F-4D97-AF65-F5344CB8AC3E}">
        <p14:creationId xmlns:p14="http://schemas.microsoft.com/office/powerpoint/2010/main" val="297048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K-value 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2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735343-38B3-498C-86E5-A92BDD4AE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1177"/>
              </p:ext>
            </p:extLst>
          </p:nvPr>
        </p:nvGraphicFramePr>
        <p:xfrm>
          <a:off x="497830" y="15976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E8EAD27-D7DE-4F30-B946-5F7570EC9B8C}"/>
              </a:ext>
            </a:extLst>
          </p:cNvPr>
          <p:cNvSpPr txBox="1"/>
          <p:nvPr/>
        </p:nvSpPr>
        <p:spPr>
          <a:xfrm>
            <a:off x="179175" y="1372061"/>
            <a:ext cx="520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&lt;Learning curve&gt;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A49C7-F237-4EB3-A842-AC2A6B3F2781}"/>
              </a:ext>
            </a:extLst>
          </p:cNvPr>
          <p:cNvSpPr txBox="1"/>
          <p:nvPr/>
        </p:nvSpPr>
        <p:spPr>
          <a:xfrm>
            <a:off x="4289502" y="4295157"/>
            <a:ext cx="1193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K-value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91E18-3291-49FD-925C-8088C306EC61}"/>
              </a:ext>
            </a:extLst>
          </p:cNvPr>
          <p:cNvSpPr txBox="1"/>
          <p:nvPr/>
        </p:nvSpPr>
        <p:spPr>
          <a:xfrm>
            <a:off x="0" y="1452232"/>
            <a:ext cx="1193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Distance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2D763C-2281-4B47-A768-176252FD8D09}"/>
              </a:ext>
            </a:extLst>
          </p:cNvPr>
          <p:cNvCxnSpPr>
            <a:cxnSpLocks/>
          </p:cNvCxnSpPr>
          <p:nvPr/>
        </p:nvCxnSpPr>
        <p:spPr>
          <a:xfrm flipV="1">
            <a:off x="2046507" y="1911882"/>
            <a:ext cx="0" cy="2614107"/>
          </a:xfrm>
          <a:prstGeom prst="line">
            <a:avLst/>
          </a:prstGeom>
          <a:ln w="19050">
            <a:solidFill>
              <a:srgbClr val="FF7D2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5CC894-FC86-48AE-82A6-B2E3EA32E439}"/>
              </a:ext>
            </a:extLst>
          </p:cNvPr>
          <p:cNvSpPr txBox="1"/>
          <p:nvPr/>
        </p:nvSpPr>
        <p:spPr>
          <a:xfrm>
            <a:off x="1193655" y="4563251"/>
            <a:ext cx="170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K=3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41051-6A9D-422C-AAF4-B2263F8FE851}"/>
              </a:ext>
            </a:extLst>
          </p:cNvPr>
          <p:cNvSpPr txBox="1"/>
          <p:nvPr/>
        </p:nvSpPr>
        <p:spPr>
          <a:xfrm>
            <a:off x="5358750" y="1683064"/>
            <a:ext cx="34774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적절한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값을 찾기 위하여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curve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늘어남에 따라 감소하는 평균 군집 내 거리를 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그래프로 표현해 보았다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여기서 군집이 많아질수록 거리가 감소한다는 것을 알 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 있으며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거리값의 감소 폭이 가장 큰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K=3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구간이 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적절한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값이라 판단할 수 있다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ko-KR" altLang="en-US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군집화 평가 척도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D424C-E007-43D6-9E4A-14CD0B838327}"/>
              </a:ext>
            </a:extLst>
          </p:cNvPr>
          <p:cNvSpPr txBox="1"/>
          <p:nvPr/>
        </p:nvSpPr>
        <p:spPr>
          <a:xfrm>
            <a:off x="255301" y="1478728"/>
            <a:ext cx="827910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AVG. within centroid distance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군집 내 거리는 각 군집마다 중심에서 객체마다의 거리를 계산한 후 그 평균값을 사용한 척도이다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좋은 모델일 수록 각 군집마다 거리가 낮고 모든 군집에 대한 전체 평균 거리 또한 낮게 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군집 내 거리는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 안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객체들이 얼마나 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뭉쳐있는지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응집력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표현한 척도이다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Davies-Bouldin index</a:t>
            </a:r>
          </a:p>
          <a:p>
            <a:endParaRPr lang="en-US" altLang="ko-KR" sz="1200" dirty="0">
              <a:solidFill>
                <a:srgbClr val="FF7D2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데이비스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볼딘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지수는 군집들의 특성에 대한 척도로서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 안의 응집도와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 밖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분리성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고려한 척도이다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군집의 응집도는 평균 군집 내 거리를 구할 때처럼  군집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 객체들과 중심과의 거리를 말하며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군집의 분리성은 군집들 간 거리를 말한다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데이비스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볼딘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지수는 군집의 응집도와 군집의 분리성의 비율로 표현하며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데이비스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볼딘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지수가 낮을수록 더 좋은 군집화 결과를 뜻한다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평균 군집 내 거리와 데이비스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볼딘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지수 모두 한계가 있으므로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낮은 값이 나오더라도 좋은 결과를 보장할 수 없는 경우도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28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3205AA4-B081-43B0-AC2C-DA0B070D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1" y="1562093"/>
            <a:ext cx="3541672" cy="1646902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00D23C9B-4400-4D71-A5EF-45DF7432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54" y="1562093"/>
            <a:ext cx="3541672" cy="1646902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6C00A7-96D3-4F33-9B90-B9373EF206FF}"/>
              </a:ext>
            </a:extLst>
          </p:cNvPr>
          <p:cNvSpPr txBox="1"/>
          <p:nvPr/>
        </p:nvSpPr>
        <p:spPr>
          <a:xfrm>
            <a:off x="749263" y="3339334"/>
            <a:ext cx="379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&lt;irs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 군집화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process&gt;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87F84E-3E22-4B8F-B27E-EE89BEF693FF}"/>
              </a:ext>
            </a:extLst>
          </p:cNvPr>
          <p:cNvSpPr txBox="1"/>
          <p:nvPr/>
        </p:nvSpPr>
        <p:spPr>
          <a:xfrm>
            <a:off x="4839316" y="3339334"/>
            <a:ext cx="379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&lt;iris 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데이터셋의 성능측정 결과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5FC66-D51A-4B66-851F-3486BAD89E49}"/>
              </a:ext>
            </a:extLst>
          </p:cNvPr>
          <p:cNvSpPr txBox="1"/>
          <p:nvPr/>
        </p:nvSpPr>
        <p:spPr>
          <a:xfrm>
            <a:off x="1801649" y="3900443"/>
            <a:ext cx="5540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Iris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데이터셋으로 군집 모델을 생성해보았다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ctr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 개수는 앞의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curve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확인한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설정하였다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ctr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성능벡터 창에서 확인한 결과 평균 군집 내 거리는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0.526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확인할 수 있다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90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5633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변수 선택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ADCAC37-B43E-4D3D-A0BD-BED4A6FE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5" y="1299498"/>
            <a:ext cx="2760017" cy="2088724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F36BF1E7-3F11-4B93-80F4-0E265DAE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8" y="1299498"/>
            <a:ext cx="4071243" cy="2088724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C37FB0-FBC8-40F6-86E0-6D27D08F932E}"/>
              </a:ext>
            </a:extLst>
          </p:cNvPr>
          <p:cNvSpPr txBox="1"/>
          <p:nvPr/>
        </p:nvSpPr>
        <p:spPr>
          <a:xfrm>
            <a:off x="143689" y="3517675"/>
            <a:ext cx="379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&lt;select attribute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최적 변수 선택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3CFC6-280A-4867-85B1-5D45292B923B}"/>
              </a:ext>
            </a:extLst>
          </p:cNvPr>
          <p:cNvSpPr txBox="1"/>
          <p:nvPr/>
        </p:nvSpPr>
        <p:spPr>
          <a:xfrm>
            <a:off x="4203555" y="3517675"/>
            <a:ext cx="379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변수 모델의 성능 측정 결과 </a:t>
            </a:r>
            <a:r>
              <a:rPr lang="en-US" altLang="ko-KR" sz="1200">
                <a:solidFill>
                  <a:srgbClr val="FF7D2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B59980-DBBF-4FF2-A399-B2573BC47D2F}"/>
              </a:ext>
            </a:extLst>
          </p:cNvPr>
          <p:cNvSpPr txBox="1"/>
          <p:nvPr/>
        </p:nvSpPr>
        <p:spPr>
          <a:xfrm>
            <a:off x="1801649" y="3900443"/>
            <a:ext cx="5540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변수 선택은 우선 각 변수 하나씩 선택하여 각각의 평균 군집 내 거리를 확인하였다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ctr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결과 거리가 상대적으로 작은 변수인 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a2, a4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변수를 선택하고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모델을 생성하였다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ctr"/>
            <a:endParaRPr lang="en-US" altLang="ko-KR" sz="120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벡터에서 앞의 모델에 비교하여 평균 군집 내 거리가 감소한 것을 확인할 수 있다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23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1466294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평가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124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endParaRPr sz="2400" b="0" i="0" u="none" strike="noStrike" cap="none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D20251-1452-4003-B9B9-F0D12717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0" y="1202400"/>
            <a:ext cx="2068998" cy="3426187"/>
          </a:xfrm>
          <a:prstGeom prst="rect">
            <a:avLst/>
          </a:prstGeom>
          <a:ln w="25400">
            <a:solidFill>
              <a:srgbClr val="FF7D2A"/>
            </a:solidFill>
          </a:ln>
        </p:spPr>
      </p:pic>
      <p:sp>
        <p:nvSpPr>
          <p:cNvPr id="17" name="Google Shape;237;p34">
            <a:extLst>
              <a:ext uri="{FF2B5EF4-FFF2-40B4-BE49-F238E27FC236}">
                <a16:creationId xmlns:a16="http://schemas.microsoft.com/office/drawing/2014/main" id="{0B328CAC-DC48-4ADE-A55D-4A4F0650DB4D}"/>
              </a:ext>
            </a:extLst>
          </p:cNvPr>
          <p:cNvSpPr txBox="1"/>
          <p:nvPr/>
        </p:nvSpPr>
        <p:spPr>
          <a:xfrm>
            <a:off x="2809729" y="994581"/>
            <a:ext cx="5954138" cy="125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앞의 최적변수 군집화 모델의 결과를 실제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Iris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비교하여 결과를 평가했다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vl="0">
              <a:lnSpc>
                <a:spcPct val="250000"/>
              </a:lnSpc>
              <a:buSzPts val="1100"/>
            </a:pP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탭의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example set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실제 결과를 비교할 수 있었으며 군집은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수와 동일하게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개씩 존재한다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lvl="0">
              <a:lnSpc>
                <a:spcPct val="250000"/>
              </a:lnSpc>
              <a:buSzPts val="1100"/>
            </a:pP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Setosa= cluster 0, Virgincia= cluster 1,  Versicolor= cluster 2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주로 분류 되었으며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간간히 오분류된 경우도 확인할 수 있었다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lvl="0">
              <a:lnSpc>
                <a:spcPct val="250000"/>
              </a:lnSpc>
              <a:buSzPts val="1100"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150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데이터 중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경우만이 군집과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label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일치하지 않았다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vl="0">
              <a:lnSpc>
                <a:spcPct val="250000"/>
              </a:lnSpc>
              <a:buSzPts val="1100"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반면 최적변수가 아닌 모든 변수의 모델은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150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중 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경우가 일치하지 않았다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vl="0">
              <a:lnSpc>
                <a:spcPct val="250000"/>
              </a:lnSpc>
              <a:buSzPts val="1100"/>
            </a:pP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그러므로 최적변수 군집화 모델의 성능이 더 높다는 것을 확인할 수 있다</a:t>
            </a:r>
            <a:r>
              <a:rPr lang="en-US" altLang="ko-KR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>
              <a:lnSpc>
                <a:spcPct val="250000"/>
              </a:lnSpc>
              <a:buSzPts val="1100"/>
            </a:pPr>
            <a:endParaRPr lang="en-US" altLang="ko-KR" sz="120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82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1466294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5647262" cy="80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 세분화를 위한 데이터 마이닝 방법 제안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7" name="Google Shape;237;p34">
            <a:extLst>
              <a:ext uri="{FF2B5EF4-FFF2-40B4-BE49-F238E27FC236}">
                <a16:creationId xmlns:a16="http://schemas.microsoft.com/office/drawing/2014/main" id="{0B328CAC-DC48-4ADE-A55D-4A4F0650DB4D}"/>
              </a:ext>
            </a:extLst>
          </p:cNvPr>
          <p:cNvSpPr txBox="1"/>
          <p:nvPr/>
        </p:nvSpPr>
        <p:spPr>
          <a:xfrm>
            <a:off x="183862" y="1174406"/>
            <a:ext cx="8888700" cy="34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[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세분화 방법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]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DBSCAN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방법 적용시 저밀도 영역에 속하게 되는 고객은 누락처리가 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따라서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k-mean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방법으로 고객을 세분화한다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먼저 고객의 가입 정보를 토대로 고객 세분화를 진행하고 저장한다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이후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구매 목록 데이터가 있는 고객에 한하여 새롭게 세분화를 진행한다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[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속성선택방법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]</a:t>
            </a:r>
            <a:endParaRPr lang="ko-KR" altLang="en-US" sz="1200" dirty="0">
              <a:solidFill>
                <a:srgbClr val="FF7D2A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고객이 회원가입 시 입력하는 기본 정보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나이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성별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등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보다는 사는 지역과 신용도를 통해 지불 능력을 더 정확하게 평가할 수 있을 것이다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또한 고객의 구매가 이루어지면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구매 목록에 대한 데이터가 남으므로 이 데이터들을 토대로 하여 관심 분야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자주 구입하는 목록을 새로운 하나의 속성으로 만들어낼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[</a:t>
            </a:r>
            <a:r>
              <a:rPr lang="ko-KR" altLang="en-US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세분화의 적절성 평가</a:t>
            </a:r>
            <a:r>
              <a:rPr lang="en-US" altLang="ko-KR" sz="1200" dirty="0">
                <a:solidFill>
                  <a:srgbClr val="FF7D2A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]</a:t>
            </a:r>
            <a:endParaRPr lang="ko-KR" altLang="en-US" sz="1200" dirty="0">
              <a:solidFill>
                <a:srgbClr val="FF7D2A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고객이 특정 페이지에 머물러 있던 시간이 길수록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해당 페이지를 클릭한 빈도수가 많을수록 고객의 흥미가 크다는 것을 의미하며 이는 구매로 이어질 확률이 높다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따라서 이러한 클릭 횟수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머무른 시간 등을 통해 세분화의 적절성을 판단할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  <a:buSzPts val="1100"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6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255300" cy="933900"/>
          </a:xfrm>
          <a:prstGeom prst="rect">
            <a:avLst/>
          </a:prstGeom>
          <a:solidFill>
            <a:srgbClr val="FF7D2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55350" y="495274"/>
            <a:ext cx="1466294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55351" y="129650"/>
            <a:ext cx="3259374" cy="80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0" i="0" u="none" strike="noStrike" cap="none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0</a:t>
            </a:r>
            <a:r>
              <a:rPr lang="en-US" altLang="ko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endParaRPr lang="en-US" altLang="ko"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rgbClr val="D8D8D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신입고객 처리 방법 제안</a:t>
            </a:r>
            <a:endParaRPr sz="2400" b="0" i="0" u="none" strike="noStrike" cap="none" dirty="0">
              <a:solidFill>
                <a:srgbClr val="D8D8D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7" name="Google Shape;237;p34">
            <a:extLst>
              <a:ext uri="{FF2B5EF4-FFF2-40B4-BE49-F238E27FC236}">
                <a16:creationId xmlns:a16="http://schemas.microsoft.com/office/drawing/2014/main" id="{0B328CAC-DC48-4ADE-A55D-4A4F0650DB4D}"/>
              </a:ext>
            </a:extLst>
          </p:cNvPr>
          <p:cNvSpPr txBox="1"/>
          <p:nvPr/>
        </p:nvSpPr>
        <p:spPr>
          <a:xfrm>
            <a:off x="295528" y="1553025"/>
            <a:ext cx="8552944" cy="2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신입 고객의 경우 소비목록에서 데이터를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불러올 수 없다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</a:p>
          <a:p>
            <a:pPr lvl="0"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따라서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기본 정보만으로 세분화했던 데이터에서 비슷한 기본 정보를 가지는 그룹에 포함시켜 그 그룹의 특성을 토대로 신입 고객의 관심을 끌 만한 것들을 예측하여 보여줄 수 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신입고객의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구매데이터가 충분히 쌓이기 전까지는 데이터가 추가시마다 처음에 설정한 그룹 안에서 같은 그룹 내 다른 구매 고객의 데이터에 따라 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상품을 추천한다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구매 데이터가 충분히 축적된 이후에는 구매목록까지 포함하여 세분화한 데이터에 추가한 후 구매 성향에 맞게 세분화하여 상품을 추천한다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lvl="0">
              <a:lnSpc>
                <a:spcPct val="150000"/>
              </a:lnSpc>
              <a:buSzPts val="1100"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94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735</Words>
  <Application>Microsoft Office PowerPoint</Application>
  <PresentationFormat>화면 슬라이드 쇼(16:9)</PresentationFormat>
  <Paragraphs>92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Malgun Gothic</vt:lpstr>
      <vt:lpstr>KoPubWorld돋움체 Bold</vt:lpstr>
      <vt:lpstr>Arial</vt:lpstr>
      <vt:lpstr>Simple Light</vt:lpstr>
      <vt:lpstr>Office 테마</vt:lpstr>
      <vt:lpstr>DS 13주차 수업 팀과제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09주차 수업 팀과제</dc:title>
  <dc:creator>SOL</dc:creator>
  <cp:lastModifiedBy>hansol park</cp:lastModifiedBy>
  <cp:revision>110</cp:revision>
  <dcterms:modified xsi:type="dcterms:W3CDTF">2019-11-28T12:41:52Z</dcterms:modified>
</cp:coreProperties>
</file>